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5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embeddedFontLst>
    <p:embeddedFont>
      <p:font typeface="Questrial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Questria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Title-R1d.png" id="13" name="Shape 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/>
          <p:nvPr>
            <p:ph type="ctrTitle"/>
          </p:nvPr>
        </p:nvSpPr>
        <p:spPr>
          <a:xfrm>
            <a:off x="1751012" y="1300785"/>
            <a:ext cx="8689976" cy="250921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estrial"/>
              <a:buNone/>
              <a:defRPr b="0" i="0" sz="4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1751012" y="3886200"/>
            <a:ext cx="8689976" cy="1371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anoramic Picture with Caption">
  <p:cSld name="Panoramic Picture with Caption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79" name="Shape 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Shape 80"/>
          <p:cNvSpPr txBox="1"/>
          <p:nvPr>
            <p:ph type="title"/>
          </p:nvPr>
        </p:nvSpPr>
        <p:spPr>
          <a:xfrm>
            <a:off x="913794" y="4289374"/>
            <a:ext cx="10364432" cy="81161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estrial"/>
              <a:buNone/>
              <a:defRPr b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1" name="Shape 81"/>
          <p:cNvSpPr/>
          <p:nvPr>
            <p:ph idx="2" type="pic"/>
          </p:nvPr>
        </p:nvSpPr>
        <p:spPr>
          <a:xfrm>
            <a:off x="1184744" y="698261"/>
            <a:ext cx="9822532" cy="3214136"/>
          </a:xfrm>
          <a:prstGeom prst="roundRect">
            <a:avLst>
              <a:gd fmla="val 4944" name="adj"/>
            </a:avLst>
          </a:prstGeom>
          <a:noFill/>
          <a:ln cap="sq" cmpd="sng" w="82550">
            <a:solidFill>
              <a:srgbClr val="CBD7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913774" y="5108728"/>
            <a:ext cx="10364452" cy="682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aption">
  <p:cSld name="Title and Caption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87" name="Shape 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>
            <p:ph type="title"/>
          </p:nvPr>
        </p:nvSpPr>
        <p:spPr>
          <a:xfrm>
            <a:off x="913774" y="609599"/>
            <a:ext cx="10364452" cy="342724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estrial"/>
              <a:buNone/>
              <a:defRPr b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913775" y="4204821"/>
            <a:ext cx="10364452" cy="15863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with Caption">
  <p:cSld name="Quote with Caption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94" name="Shape 9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 txBox="1"/>
          <p:nvPr>
            <p:ph type="title"/>
          </p:nvPr>
        </p:nvSpPr>
        <p:spPr>
          <a:xfrm>
            <a:off x="1446212" y="609600"/>
            <a:ext cx="9302752" cy="2992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estrial"/>
              <a:buNone/>
              <a:defRPr b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1720644" y="3610032"/>
            <a:ext cx="8752299" cy="594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2" type="body"/>
          </p:nvPr>
        </p:nvSpPr>
        <p:spPr>
          <a:xfrm>
            <a:off x="913774" y="4372796"/>
            <a:ext cx="10364452" cy="142105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1" name="Shape 101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Questrial"/>
              <a:buNone/>
            </a:pPr>
            <a:r>
              <a:rPr b="0" i="0" lang="en-US" sz="8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“</a:t>
            </a:r>
            <a:endParaRPr/>
          </a:p>
        </p:txBody>
      </p:sp>
      <p:sp>
        <p:nvSpPr>
          <p:cNvPr id="102" name="Shape 102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Questrial"/>
              <a:buNone/>
            </a:pPr>
            <a:r>
              <a:rPr b="0" i="0" lang="en-US" sz="8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me Card">
  <p:cSld name="Name Card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104" name="Shape 1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>
            <p:ph type="title"/>
          </p:nvPr>
        </p:nvSpPr>
        <p:spPr>
          <a:xfrm>
            <a:off x="913775" y="2138721"/>
            <a:ext cx="10364452" cy="251183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estrial"/>
              <a:buNone/>
              <a:defRPr b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913775" y="4662335"/>
            <a:ext cx="10364452" cy="11406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08" name="Shape 108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09" name="Shape 109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3 Column">
  <p:cSld name="3 Column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111" name="Shape 1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Shape 112"/>
          <p:cNvSpPr txBox="1"/>
          <p:nvPr>
            <p:ph type="title"/>
          </p:nvPr>
        </p:nvSpPr>
        <p:spPr>
          <a:xfrm>
            <a:off x="913774" y="609600"/>
            <a:ext cx="10364452" cy="1605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estrial"/>
              <a:buNone/>
              <a:defRPr b="0" i="0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913774" y="2367093"/>
            <a:ext cx="3298976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913774" y="2943355"/>
            <a:ext cx="3298976" cy="284784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5" name="Shape 115"/>
          <p:cNvSpPr txBox="1"/>
          <p:nvPr>
            <p:ph idx="3" type="body"/>
          </p:nvPr>
        </p:nvSpPr>
        <p:spPr>
          <a:xfrm>
            <a:off x="4452389" y="2367093"/>
            <a:ext cx="329152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4" type="body"/>
          </p:nvPr>
        </p:nvSpPr>
        <p:spPr>
          <a:xfrm>
            <a:off x="4441348" y="2943355"/>
            <a:ext cx="3303351" cy="284784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7" name="Shape 117"/>
          <p:cNvSpPr txBox="1"/>
          <p:nvPr>
            <p:ph idx="5" type="body"/>
          </p:nvPr>
        </p:nvSpPr>
        <p:spPr>
          <a:xfrm>
            <a:off x="7973298" y="2367093"/>
            <a:ext cx="33049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6" type="body"/>
          </p:nvPr>
        </p:nvSpPr>
        <p:spPr>
          <a:xfrm>
            <a:off x="7973298" y="2943355"/>
            <a:ext cx="3304928" cy="284784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3 Picture Column">
  <p:cSld name="3 Picture Column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123" name="Shape 1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 txBox="1"/>
          <p:nvPr>
            <p:ph type="title"/>
          </p:nvPr>
        </p:nvSpPr>
        <p:spPr>
          <a:xfrm>
            <a:off x="913774" y="610772"/>
            <a:ext cx="10364452" cy="160392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estrial"/>
              <a:buNone/>
              <a:defRPr b="0" i="0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913774" y="4204820"/>
            <a:ext cx="3296409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6" name="Shape 126"/>
          <p:cNvSpPr/>
          <p:nvPr>
            <p:ph idx="2" type="pic"/>
          </p:nvPr>
        </p:nvSpPr>
        <p:spPr>
          <a:xfrm>
            <a:off x="913774" y="2367093"/>
            <a:ext cx="3296409" cy="1524000"/>
          </a:xfrm>
          <a:prstGeom prst="roundRect">
            <a:avLst>
              <a:gd fmla="val 9363" name="adj"/>
            </a:avLst>
          </a:prstGeom>
          <a:noFill/>
          <a:ln cap="sq" cmpd="sng" w="82550">
            <a:solidFill>
              <a:srgbClr val="CBD7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3" type="body"/>
          </p:nvPr>
        </p:nvSpPr>
        <p:spPr>
          <a:xfrm>
            <a:off x="913774" y="4781082"/>
            <a:ext cx="3296409" cy="101011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4" type="body"/>
          </p:nvPr>
        </p:nvSpPr>
        <p:spPr>
          <a:xfrm>
            <a:off x="4442759" y="4204820"/>
            <a:ext cx="330182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29" name="Shape 129"/>
          <p:cNvSpPr/>
          <p:nvPr>
            <p:ph idx="5" type="pic"/>
          </p:nvPr>
        </p:nvSpPr>
        <p:spPr>
          <a:xfrm>
            <a:off x="4441348" y="2367093"/>
            <a:ext cx="3303352" cy="1524000"/>
          </a:xfrm>
          <a:prstGeom prst="roundRect">
            <a:avLst>
              <a:gd fmla="val 8841" name="adj"/>
            </a:avLst>
          </a:prstGeom>
          <a:noFill/>
          <a:ln cap="sq" cmpd="sng" w="82550">
            <a:solidFill>
              <a:srgbClr val="CBD7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0" name="Shape 130"/>
          <p:cNvSpPr txBox="1"/>
          <p:nvPr>
            <p:ph idx="6" type="body"/>
          </p:nvPr>
        </p:nvSpPr>
        <p:spPr>
          <a:xfrm>
            <a:off x="4441348" y="4781080"/>
            <a:ext cx="3303352" cy="10101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1" name="Shape 131"/>
          <p:cNvSpPr txBox="1"/>
          <p:nvPr>
            <p:ph idx="7" type="body"/>
          </p:nvPr>
        </p:nvSpPr>
        <p:spPr>
          <a:xfrm>
            <a:off x="7973298" y="4204820"/>
            <a:ext cx="330068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2" name="Shape 132"/>
          <p:cNvSpPr/>
          <p:nvPr>
            <p:ph idx="8" type="pic"/>
          </p:nvPr>
        </p:nvSpPr>
        <p:spPr>
          <a:xfrm>
            <a:off x="7973298" y="2367093"/>
            <a:ext cx="3304928" cy="1524000"/>
          </a:xfrm>
          <a:prstGeom prst="roundRect">
            <a:avLst>
              <a:gd fmla="val 8841" name="adj"/>
            </a:avLst>
          </a:prstGeom>
          <a:noFill/>
          <a:ln cap="sq" cmpd="sng" w="82550">
            <a:solidFill>
              <a:srgbClr val="CBD7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3" name="Shape 133"/>
          <p:cNvSpPr txBox="1"/>
          <p:nvPr>
            <p:ph idx="9" type="body"/>
          </p:nvPr>
        </p:nvSpPr>
        <p:spPr>
          <a:xfrm>
            <a:off x="7973173" y="4781078"/>
            <a:ext cx="3305053" cy="10101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4" name="Shape 134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5" name="Shape 135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36" name="Shape 136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138" name="Shape 1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Shape 139"/>
          <p:cNvSpPr txBox="1"/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estrial"/>
              <a:buNone/>
              <a:defRPr b="0" i="0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 rot="5400000">
            <a:off x="4383948" y="-1103079"/>
            <a:ext cx="3424107" cy="1036445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175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175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175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175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41" name="Shape 141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42" name="Shape 142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43" name="Shape 143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145" name="Shape 1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Shape 146"/>
          <p:cNvSpPr txBox="1"/>
          <p:nvPr>
            <p:ph type="title"/>
          </p:nvPr>
        </p:nvSpPr>
        <p:spPr>
          <a:xfrm rot="5400000">
            <a:off x="7410763" y="1923737"/>
            <a:ext cx="5181599" cy="255332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estrial"/>
              <a:buNone/>
              <a:defRPr b="0" i="0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 rot="5400000">
            <a:off x="2152338" y="-628961"/>
            <a:ext cx="5181599" cy="76587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175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175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175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175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48" name="Shape 148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49" name="Shape 149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50" name="Shape 150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20" name="Shape 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Shape 21"/>
          <p:cNvSpPr txBox="1"/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estrial"/>
              <a:buNone/>
              <a:defRPr b="0" i="0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175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175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175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175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27" name="Shape 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hape 28"/>
          <p:cNvSpPr txBox="1"/>
          <p:nvPr>
            <p:ph type="title"/>
          </p:nvPr>
        </p:nvSpPr>
        <p:spPr>
          <a:xfrm>
            <a:off x="913774" y="828563"/>
            <a:ext cx="10351752" cy="27368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Questrial"/>
              <a:buNone/>
              <a:defRPr b="0" i="0" sz="4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913774" y="3657457"/>
            <a:ext cx="10351752" cy="13681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34" name="Shape 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Shape 35"/>
          <p:cNvSpPr txBox="1"/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estrial"/>
              <a:buNone/>
              <a:defRPr b="0" i="0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913774" y="2367092"/>
            <a:ext cx="5106026" cy="34241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175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175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175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175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x="6172200" y="2367092"/>
            <a:ext cx="5105400" cy="34241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175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175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175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175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42" name="Shape 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Shape 43"/>
          <p:cNvSpPr txBox="1"/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estrial"/>
              <a:buNone/>
              <a:defRPr b="0" i="0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1146328" y="2371018"/>
            <a:ext cx="4873474" cy="67999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913774" y="3051012"/>
            <a:ext cx="5106027" cy="274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175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175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175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175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3" type="body"/>
          </p:nvPr>
        </p:nvSpPr>
        <p:spPr>
          <a:xfrm>
            <a:off x="6396423" y="2371018"/>
            <a:ext cx="4881804" cy="67999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4" type="body"/>
          </p:nvPr>
        </p:nvSpPr>
        <p:spPr>
          <a:xfrm>
            <a:off x="6172200" y="3051012"/>
            <a:ext cx="5105401" cy="274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175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175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175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175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52" name="Shape 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Shape 53"/>
          <p:cNvSpPr txBox="1"/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estrial"/>
              <a:buNone/>
              <a:defRPr b="0" i="0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58" name="Shape 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Shape 59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63" name="Shape 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Shape 64"/>
          <p:cNvSpPr txBox="1"/>
          <p:nvPr>
            <p:ph type="title"/>
          </p:nvPr>
        </p:nvSpPr>
        <p:spPr>
          <a:xfrm>
            <a:off x="913775" y="609600"/>
            <a:ext cx="3935688" cy="20232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estrial"/>
              <a:buNone/>
              <a:defRPr b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5078062" y="609600"/>
            <a:ext cx="6200163" cy="5181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175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175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175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175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2" type="body"/>
          </p:nvPr>
        </p:nvSpPr>
        <p:spPr>
          <a:xfrm>
            <a:off x="913774" y="2632852"/>
            <a:ext cx="3935689" cy="31583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roplets-HD-Content-R1d.png" id="71" name="Shape 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 txBox="1"/>
          <p:nvPr>
            <p:ph type="title"/>
          </p:nvPr>
        </p:nvSpPr>
        <p:spPr>
          <a:xfrm>
            <a:off x="913774" y="609600"/>
            <a:ext cx="5934969" cy="202325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estrial"/>
              <a:buNone/>
              <a:defRPr b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3" name="Shape 73"/>
          <p:cNvSpPr/>
          <p:nvPr>
            <p:ph idx="2" type="pic"/>
          </p:nvPr>
        </p:nvSpPr>
        <p:spPr>
          <a:xfrm>
            <a:off x="7424803" y="609601"/>
            <a:ext cx="3255358" cy="5181600"/>
          </a:xfrm>
          <a:prstGeom prst="roundRect">
            <a:avLst>
              <a:gd fmla="val 4943" name="adj"/>
            </a:avLst>
          </a:prstGeom>
          <a:noFill/>
          <a:ln cap="sq" cmpd="sng" w="82550">
            <a:solidFill>
              <a:srgbClr val="CBD7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913794" y="2632852"/>
            <a:ext cx="5934949" cy="315834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EAC7EE"/>
            </a:gs>
            <a:gs pos="100000">
              <a:srgbClr val="87ABDA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\\DROBO-FS\QuickDrops\JB\PPTX NG\Droplets\LightingOverlay.png" id="6" name="Shape 6"/>
          <p:cNvPicPr preferRelativeResize="0"/>
          <p:nvPr/>
        </p:nvPicPr>
        <p:blipFill rotWithShape="1">
          <a:blip r:embed="rId1">
            <a:alphaModFix amt="80000"/>
          </a:blip>
          <a:srcRect b="0" l="0" r="0" t="0"/>
          <a:stretch/>
        </p:blipFill>
        <p:spPr>
          <a:xfrm>
            <a:off x="0" y="0"/>
            <a:ext cx="12192003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 txBox="1"/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estrial"/>
              <a:buNone/>
              <a:defRPr b="0" i="0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Shape 8"/>
          <p:cNvSpPr txBox="1"/>
          <p:nvPr>
            <p:ph idx="1" type="body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-3175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-3175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-3175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-3175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0" type="dt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1" type="ftr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ctrTitle"/>
          </p:nvPr>
        </p:nvSpPr>
        <p:spPr>
          <a:xfrm>
            <a:off x="1751012" y="1300785"/>
            <a:ext cx="8689976" cy="25092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estrial"/>
              <a:buNone/>
            </a:pPr>
            <a:r>
              <a:rPr b="0" i="0" lang="en-US" sz="4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2018 COMMITTEE ON TECHNICAL PROCESSING MEETING</a:t>
            </a:r>
            <a:endParaRPr b="0" i="0" sz="4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6" name="Shape 156"/>
          <p:cNvSpPr txBox="1"/>
          <p:nvPr>
            <p:ph idx="1" type="subTitle"/>
          </p:nvPr>
        </p:nvSpPr>
        <p:spPr>
          <a:xfrm>
            <a:off x="1751012" y="3886200"/>
            <a:ext cx="8689976" cy="1371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r>
              <a:rPr b="1" i="0" lang="en-US" sz="2405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CTP CHAIR REPORT &amp; MEETING AGENDA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35"/>
              <a:buFont typeface="Arial"/>
              <a:buNone/>
            </a:pPr>
            <a:r>
              <a:t/>
            </a:r>
            <a:endParaRPr b="0" i="0" sz="2035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35"/>
              <a:buFont typeface="Arial"/>
              <a:buNone/>
            </a:pPr>
            <a:r>
              <a:rPr b="0" i="1" lang="en-US" sz="2035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MARCH 22</a:t>
            </a:r>
            <a:r>
              <a:rPr b="0" baseline="30000" i="1" lang="en-US" sz="2035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ND</a:t>
            </a:r>
            <a:r>
              <a:rPr b="0" i="1" lang="en-US" sz="2035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, 2018</a:t>
            </a:r>
            <a:endParaRPr b="0" i="1" sz="2035" u="none" cap="none" strike="noStrike">
              <a:solidFill>
                <a:srgbClr val="7F7F7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745332" y="474139"/>
            <a:ext cx="10364451" cy="7611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est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HIGHLIGHTS OF ACTIVITIES</a:t>
            </a:r>
            <a:endParaRPr b="0" i="0" sz="36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577515" y="1692442"/>
            <a:ext cx="11044989" cy="4531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b="0" i="0" lang="en-US" sz="185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THE DRAFT ANNUAL REPORT IS AVAILABLE ON THE CEAL CTP WEBISTE AND WILL BE FINALIZED AFTER THE CEAL CONFERENCE.</a:t>
            </a:r>
            <a:endParaRPr b="0" i="0" sz="185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b="0" i="0" lang="en-US" sz="185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CEAL RESPONSES TO NEW GUIDELINES AND SURVEYS: MAKING OUR VOICE HEARD!</a:t>
            </a:r>
            <a:endParaRPr b="0" i="0" sz="185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b="0" i="0" lang="en-US" sz="185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TRAINING </a:t>
            </a:r>
            <a:endParaRPr/>
          </a:p>
          <a:p>
            <a:pPr indent="-228600" lvl="1" marL="685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65"/>
              <a:buFont typeface="Arial"/>
              <a:buChar char="•"/>
            </a:pPr>
            <a:r>
              <a:rPr b="0" i="0" lang="en-US" sz="1665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WEBINARS </a:t>
            </a:r>
            <a:endParaRPr/>
          </a:p>
          <a:p>
            <a:pPr indent="-228600" lvl="1" marL="685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65"/>
              <a:buFont typeface="Arial"/>
              <a:buChar char="•"/>
            </a:pPr>
            <a:r>
              <a:rPr b="0" i="0" lang="en-US" sz="1665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ANNUAL CATALOGING WORKSHOP</a:t>
            </a:r>
            <a:endParaRPr/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b="0" i="0" lang="en-US" sz="185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CONTINUING COLLABORATION WITH VARIOUS STAKEHOLDERS</a:t>
            </a:r>
            <a:endParaRPr/>
          </a:p>
          <a:p>
            <a:pPr indent="-228600" lvl="1" marL="685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65"/>
              <a:buFont typeface="Arial"/>
              <a:buChar char="•"/>
            </a:pPr>
            <a:r>
              <a:rPr b="0" i="0" lang="en-US" sz="1665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CCM, CJM, CJK NACO FUNNEL, ERMB COOPERATIVE CATALOGING FOR E-RESOURCES PROJECT, ETC.</a:t>
            </a:r>
            <a:endParaRPr b="0" i="0" sz="1665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b="0" i="0" lang="en-US" sz="185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NEW INITIATIVES</a:t>
            </a:r>
            <a:endParaRPr/>
          </a:p>
          <a:p>
            <a:pPr indent="-228600" lvl="1" marL="685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65"/>
              <a:buFont typeface="Arial"/>
              <a:buChar char="•"/>
            </a:pPr>
            <a:r>
              <a:rPr b="0" i="0" lang="en-US" sz="1665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CJK CONSER FUNNEL PROJECT: ESTABLISHED IN 2017</a:t>
            </a:r>
            <a:endParaRPr b="0" i="0" sz="1665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228600" lvl="1" marL="685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65"/>
              <a:buFont typeface="Arial"/>
              <a:buChar char="•"/>
            </a:pPr>
            <a:r>
              <a:rPr b="0" i="0" lang="en-US" sz="1665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ALMA CJK INTEREST GROUP: ESTABLISHED IN 2017</a:t>
            </a:r>
            <a:endParaRPr/>
          </a:p>
          <a:p>
            <a:pPr indent="-228600" lvl="1" marL="685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65"/>
              <a:buFont typeface="Arial"/>
              <a:buChar char="•"/>
            </a:pPr>
            <a:r>
              <a:rPr b="0" i="0" lang="en-US" sz="1665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CJK BIBCO FUNNEL GROUP WAS SURVEYED IN 2017.</a:t>
            </a:r>
            <a:endParaRPr b="0" i="0" sz="1665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913775" y="361845"/>
            <a:ext cx="10796962" cy="1009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Questrial"/>
              <a:buNone/>
            </a:pPr>
            <a:br>
              <a:rPr b="1" i="0" lang="en-US" sz="324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b="1" i="0" lang="en-US" sz="279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THEME</a:t>
            </a:r>
            <a:r>
              <a:rPr b="0" i="0" lang="en-US" sz="279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: </a:t>
            </a:r>
            <a:r>
              <a:rPr b="1" i="0" lang="en-US" sz="279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PROVIDING QUALITY METADATA FOR DIVERSE COLLECTIONS</a:t>
            </a:r>
            <a:br>
              <a:rPr b="0" i="0" lang="en-US" sz="324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  <a:endParaRPr b="0" i="0" sz="324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913775" y="1483897"/>
            <a:ext cx="10788315" cy="50933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WHEN THE SUBJECTS OF METADATA EMBRACES THE STATISTICAL LEARNING </a:t>
            </a:r>
            <a:r>
              <a:rPr b="0" i="1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BY ANLIN YANG (UNIVERSITY OF IOWA)</a:t>
            </a:r>
            <a:endParaRPr/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BEYOND LIBRARY’S CATALOG: PROVIDING METADATA FOR MAGARIO FAMILY DIARY COLLECTION </a:t>
            </a:r>
            <a:r>
              <a:rPr b="0" i="1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BY MIEKO MAZZA (STANFORD UNIVERSITY)</a:t>
            </a:r>
            <a:endParaRPr/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AUTOMATIC GENERATION OF BIBLIOGRAPHIC RECORDS FOR KOREAN DVDS </a:t>
            </a:r>
            <a:r>
              <a:rPr b="0" i="1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BY HYOUNGBAE LEE (PRINCETON UNIVERSITY)</a:t>
            </a:r>
            <a:endParaRPr/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BEST PRACTICE REMINDERS FOR CATALOGING CHINESE MINORITY-LANGUAGE MATERIALS </a:t>
            </a:r>
            <a:r>
              <a:rPr b="0" i="1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BY LAURAN R. HARTLEY (COLUMBIA UNIVERSITY) </a:t>
            </a:r>
            <a:endParaRPr/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Q&amp;A</a:t>
            </a:r>
            <a:endParaRPr b="0" i="0" sz="24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01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roplet">
  <a:themeElements>
    <a:clrScheme name="Droplet">
      <a:dk1>
        <a:srgbClr val="000000"/>
      </a:dk1>
      <a:lt1>
        <a:srgbClr val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